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8" r:id="rId2"/>
    <p:sldId id="339" r:id="rId3"/>
    <p:sldId id="256" r:id="rId4"/>
    <p:sldId id="258" r:id="rId5"/>
    <p:sldId id="259" r:id="rId6"/>
    <p:sldId id="260" r:id="rId7"/>
    <p:sldId id="262" r:id="rId8"/>
    <p:sldId id="340" r:id="rId9"/>
    <p:sldId id="263" r:id="rId10"/>
    <p:sldId id="341" r:id="rId11"/>
    <p:sldId id="265" r:id="rId12"/>
    <p:sldId id="266" r:id="rId13"/>
    <p:sldId id="267" r:id="rId14"/>
    <p:sldId id="342" r:id="rId15"/>
    <p:sldId id="269" r:id="rId16"/>
    <p:sldId id="343" r:id="rId17"/>
    <p:sldId id="271" r:id="rId18"/>
    <p:sldId id="272" r:id="rId19"/>
    <p:sldId id="273" r:id="rId20"/>
    <p:sldId id="274" r:id="rId21"/>
    <p:sldId id="275" r:id="rId22"/>
    <p:sldId id="344" r:id="rId23"/>
    <p:sldId id="277" r:id="rId24"/>
    <p:sldId id="345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0" r:id="rId36"/>
    <p:sldId id="333" r:id="rId37"/>
    <p:sldId id="291" r:id="rId38"/>
    <p:sldId id="292" r:id="rId39"/>
    <p:sldId id="293" r:id="rId40"/>
    <p:sldId id="294" r:id="rId41"/>
    <p:sldId id="295" r:id="rId42"/>
    <p:sldId id="34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47" r:id="rId59"/>
    <p:sldId id="313" r:id="rId60"/>
    <p:sldId id="314" r:id="rId61"/>
    <p:sldId id="315" r:id="rId62"/>
    <p:sldId id="316" r:id="rId63"/>
    <p:sldId id="317" r:id="rId64"/>
    <p:sldId id="336" r:id="rId65"/>
    <p:sldId id="319" r:id="rId66"/>
    <p:sldId id="320" r:id="rId67"/>
    <p:sldId id="321" r:id="rId68"/>
    <p:sldId id="348" r:id="rId69"/>
    <p:sldId id="323" r:id="rId70"/>
    <p:sldId id="349" r:id="rId71"/>
    <p:sldId id="325" r:id="rId72"/>
    <p:sldId id="350" r:id="rId73"/>
    <p:sldId id="327" r:id="rId74"/>
    <p:sldId id="351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72" autoAdjust="0"/>
    <p:restoredTop sz="94660"/>
  </p:normalViewPr>
  <p:slideViewPr>
    <p:cSldViewPr>
      <p:cViewPr varScale="1">
        <p:scale>
          <a:sx n="102" d="100"/>
          <a:sy n="102" d="100"/>
        </p:scale>
        <p:origin x="24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38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EEEDED4-C822-8323-1145-5AD93E072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52F8-BAFA-6F06-64CE-946BFD0B9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compensation of an oscilloscope probe performed?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8F51A-CA33-D724-D730-338028175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 square wave is displayed, and the probe is adjusted until the horizontal portions of the displayed wave are as nearly flat as possible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 high frequency sine wave is displayed, and the probe is adjusted for maximum amplitude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frequency standard is displayed, and the probe is adjusted until the deflection time is accurate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 DC voltage standard is displayed, and the probe is adjusted until the displayed voltage is accurate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(A) E4A04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3259600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47BA1-2C18-4366-97A6-C447B08F8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prescaler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function on a frequency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24E8B-93BE-4655-BE4D-E5F23D92AF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Amplify low-level signals for more accurate counting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Multiply a higher frequency signal so a low-frequency counter can display the operating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Prevent oscillation in a low-frequency counter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Reduce the signal frequency to within the counter's operating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E4A05 ECLM Page (7 - 4)</a:t>
            </a:r>
          </a:p>
        </p:txBody>
      </p:sp>
    </p:spTree>
    <p:extLst>
      <p:ext uri="{BB962C8B-B14F-4D97-AF65-F5344CB8AC3E}">
        <p14:creationId xmlns:p14="http://schemas.microsoft.com/office/powerpoint/2010/main" val="1572347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181C8-6BD8-4FF9-9C01-A2D6B931D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prescaler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function on a frequency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D5233-B334-4555-86D8-2870221813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Amplify low-level signals for more accurate counting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Multiply a higher frequency signal so a low-frequency counter can display the operating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Prevent oscillation in a low-frequency counter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Reduce the signal frequency to within the counter's operating range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E4A05 ECLM Page (7 - 4)</a:t>
            </a:r>
          </a:p>
        </p:txBody>
      </p:sp>
    </p:spTree>
    <p:extLst>
      <p:ext uri="{BB962C8B-B14F-4D97-AF65-F5344CB8AC3E}">
        <p14:creationId xmlns:p14="http://schemas.microsoft.com/office/powerpoint/2010/main" val="3919860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6638-CFFB-4703-9E04-D7E4AA85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aliasing on a digital oscilloscope when displaying a waveform?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09FEB-9993-46AF-8DAB-53C20E2A18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false, jittery low-frequency version of the waveform is displayed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waveform DC offset will be inaccurate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Calibration of the vertical scale is no longer valid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blanking occurs, which prevents display of the waveform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E4A06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1072579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5BEB756-234A-8F43-8640-540F445A9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05900-0AD6-CDFB-ACBE-29EB03A92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aliasing on a digital oscilloscope when displaying a waveform?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1FF89-5AFD-F1D3-B945-F0C56D12B9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false, jittery low-frequency version of the waveform is displayed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waveform DC offset will be inaccurate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Calibration of the vertical scale is no longer valid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blanking occurs, which prevents display of the waveform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E4A06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2793475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0D098-C0DC-408B-9F5C-C68C6C825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advantage of using an antenna analyzer compared to an SWR bridge?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A28EF-9556-4D07-86E3-4B544CF39E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Antenna analyzers automatically tune your antenna for resonance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analyzers compute SWR and impedance automatically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analyzers display a time-varying representation of the modulation envelope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E4A07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359223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0F41DB1-9D7C-019A-EAF4-5AADC54D3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EB32C-D577-4A9B-0493-BE532E8BB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an advantage of using an antenna analyzer compared to an SWR bridge?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2AC27-A15A-991D-F382-BDD2939F3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Antenna analyzers automatically tune your antenna for resonance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analyzers compute SWR and impedance automatically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analyzers display a time-varying representation of the modulation envelope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E4A07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019816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63E27-AD0A-4809-BC49-3CB53C54C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measures SWR?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245B3-D280-4901-8704-B28ED975E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spectrum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Q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ohmmeter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antenna analyzer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E4A08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265980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04B65-A608-4876-8953-2CD8290D1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measures SWR?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88633-2F30-4B6E-8A6A-E843AC605A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spectrum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Q 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ohmmeter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antenna analyzer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E4A08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202813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6772C-5BC9-4D2C-880F-5D2E123D5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good practice when using an oscilloscope probe?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E347F-465B-431A-A1E6-CFC7845106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Keep the signal ground connection of the probe as short as 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Never use a high impedance probe to measure a low impedance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Never use a DC-coupled probe to measure an AC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E4A09 ECLM Page (7 - 6)</a:t>
            </a:r>
          </a:p>
        </p:txBody>
      </p:sp>
    </p:spTree>
    <p:extLst>
      <p:ext uri="{BB962C8B-B14F-4D97-AF65-F5344CB8AC3E}">
        <p14:creationId xmlns:p14="http://schemas.microsoft.com/office/powerpoint/2010/main" val="143692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7EA2C-ADDD-44FB-8FB9-A188A8539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good practice when using an oscilloscope probe?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32F38-8219-4897-947F-52429F6858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Keep the signal ground connection of the probe as short as 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Never use a high impedance probe to measure a low impedance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Never use a DC-coupled probe to measure an AC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E4A09 ECLM Page (7 - 6)</a:t>
            </a:r>
          </a:p>
        </p:txBody>
      </p:sp>
    </p:spTree>
    <p:extLst>
      <p:ext uri="{BB962C8B-B14F-4D97-AF65-F5344CB8AC3E}">
        <p14:creationId xmlns:p14="http://schemas.microsoft.com/office/powerpoint/2010/main" val="419946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A007D-829C-48C8-8F98-A311926A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trigger mode is most effective when using an oscilloscope to measure a linear power supply’s output ripple?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F9D9F-BD88-4EC0-9A1D-46BA1E2BCB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Single-shot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Edge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E4A10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2633766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EBCEA5D-1957-2E5A-96A2-68AB35D36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F665B-7DD7-A1B3-6794-D061789C0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trigger mode is most effective when using an oscilloscope to measure a linear power supply’s output ripple?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FCC34-1A31-611F-C440-CDD9F42069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Single-shot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Edge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E4A10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2047738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AAB75-C168-4B17-A86A-5F706276E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with an antenna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24E9B-12F0-4BF8-8080-C848DDD4D8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Cable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Resonant frequency of a tuned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E4A11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1720566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1E87E5F-62FE-2E3D-ECB9-AB28FEE6D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2363-1CD7-1B81-BF42-BF0711444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with an antenna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4C1F5-16BD-69B7-AF74-FC2286CE9A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Cable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Resonant frequency of a tuned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E4A11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932656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04C31-EE67-429A-8EF0-CF53FF9DB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most affects the accuracy of a frequency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549CF-CF00-40DF-9BFD-670EBED296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attenuator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Time base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Decade divider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Temperature coefficient of the logic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E4B01 ECLM Page (7 - 4)</a:t>
            </a:r>
          </a:p>
        </p:txBody>
      </p:sp>
    </p:spTree>
    <p:extLst>
      <p:ext uri="{BB962C8B-B14F-4D97-AF65-F5344CB8AC3E}">
        <p14:creationId xmlns:p14="http://schemas.microsoft.com/office/powerpoint/2010/main" val="29877900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196E9-1FDB-4628-ABA8-6FB8879E3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most affects the accuracy of a frequency counter?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628103-77C5-4FFF-8B76-33541B0A9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attenuator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Time base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Decade divider accuracy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Temperature coefficient of the logic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E4B01 ECLM Page (7 - 4)</a:t>
            </a:r>
          </a:p>
        </p:txBody>
      </p:sp>
    </p:spTree>
    <p:extLst>
      <p:ext uri="{BB962C8B-B14F-4D97-AF65-F5344CB8AC3E}">
        <p14:creationId xmlns:p14="http://schemas.microsoft.com/office/powerpoint/2010/main" val="3140318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B4ECB-AF2B-4DB7-9744-064AD45D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significance of voltmeter sensitivity expressed in ohms per volt?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2FC24-2A5B-45C6-B2DD-E41D2179F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The full scale reading of the voltmeter multiplied by its ohms per volt rating will indicate the input impedance of the voltmeter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When used as a galvanometer, the reading in volts multiplied by the ohms per volt rating will determine the power drawn by the device under test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When used as an ohmmeter, the reading in ohms divided by the ohms per volt rating will determine the voltage applied to the circuit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When used as an ammeter, the full scale reading in amps divided by ohms per volt rating will determine the size of shunt needed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E4B02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2887291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32AB-84FF-4E09-B6FC-A7ED6E44D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significance of voltmeter sensitivity expressed in ohms per volt?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86CA60-4202-4A8D-8213-F98AF62640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The full scale reading of the voltmeter multiplied by its ohms per volt rating will indicate the input impedance of the voltmeter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When used as a galvanometer, the reading in volts multiplied by the ohms per volt rating will determine the power drawn by the device under test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When used as an ohmmeter, the reading in ohms divided by the ohms per volt rating will determine the voltage applied to the circuit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When used as an ammeter, the full scale reading in amps divided by ohms per volt rating will determine the size of shunt needed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(A) E4B02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32427160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2DECB-C1E2-463E-BD81-2898456B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S parameter is equivalent to forward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13ACB-628D-4331-AED5-F6349BA495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S12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S22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E4B03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533218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57831-8926-47DE-BB93-571CCB8AD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limits the highest frequency signal that can be accurately displayed on a digital oscilloscope?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D56DB-0D17-4306-BA88-BBE03DFC6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Sampling rate of the analog-to-digital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Analog-to-digital converter reference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frequencyC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. Q of the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E4A01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32802726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6D14-CA69-483A-987B-730DCC948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S parameter is equivalent to forward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DDF19-25F3-427A-B7D9-F72E7CD4B4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S12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S22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E4B03 ECLM Page (9 - 39)</a:t>
            </a:r>
          </a:p>
        </p:txBody>
      </p:sp>
    </p:spTree>
    <p:extLst>
      <p:ext uri="{BB962C8B-B14F-4D97-AF65-F5344CB8AC3E}">
        <p14:creationId xmlns:p14="http://schemas.microsoft.com/office/powerpoint/2010/main" val="9847325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8DAEF-4B46-494A-9C0A-83072A5D1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S parameter represents input port return loss or reflection coefficient (equivalent to VSWR)?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302BD-9243-4F45-915F-B9C81C386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S12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S22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E4B04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29212001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A6094-4095-4385-B0DA-4363EE019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S parameter represents input port return loss or reflection coefficient (equivalent to VSWR)?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911D-4E46-442F-AD7C-11E8D2C90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S11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S12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S22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E4B04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30571682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8D74E-D5F6-47A8-8B84-DBEC8077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three test loads are used to calibrate an RF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E360C-EA97-4848-8C73-028E9D49A2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ohms, 75 ohms, and 90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Short circuit, open circuit, and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 circuit, open circuit, and resonant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50 ohms through 1/8 wavelength, 1/4 wavelength, and 1/2 wavelength of coaxial cable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E4B05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15472867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8EC89-1052-4D2E-8DC2-D84CFE422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three test loads are used to calibrate an RF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1AA70-CDEB-4451-B1B2-0C9DC4486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ohms, 75 ohms, and 90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Short circuit, open circuit, and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 circuit, open circuit, and resonant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50 ohms through 1/8 wavelength, 1/4 wavelength, and 1/2 wavelength of coaxial cable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E4B05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1159160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A8C1A-FFB0-4318-8314-EE49D7A4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power is being absorbed by the load when a directional power meter connected between a transmitter and a terminating load reads 100 watts forward power and 25 watts reflected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7212B-20AA-4C1C-BE1A-A37E8719E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4038600"/>
            <a:ext cx="8229600" cy="2743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125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75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E4B06 ECLM Page (9 - 32)</a:t>
            </a:r>
          </a:p>
        </p:txBody>
      </p:sp>
    </p:spTree>
    <p:extLst>
      <p:ext uri="{BB962C8B-B14F-4D97-AF65-F5344CB8AC3E}">
        <p14:creationId xmlns:p14="http://schemas.microsoft.com/office/powerpoint/2010/main" val="38611617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A8C1A-FFB0-4318-8314-EE49D7A40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power is being absorbed by the load when a directional power meter connected between a transmitter and a terminating load reads 100 watts forward power and 25 watts reflected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7212B-20AA-4C1C-BE1A-A37E8719E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4038600"/>
            <a:ext cx="8229600" cy="2743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125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75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E4B06 ECLM Page (9 - 32)</a:t>
            </a:r>
          </a:p>
        </p:txBody>
      </p:sp>
    </p:spTree>
    <p:extLst>
      <p:ext uri="{BB962C8B-B14F-4D97-AF65-F5344CB8AC3E}">
        <p14:creationId xmlns:p14="http://schemas.microsoft.com/office/powerpoint/2010/main" val="7628364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B634E-96A8-4856-A5DD-A0F67E8A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subscripts of S parameters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7D328-EB17-4C47-A892-12391B2C4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port or ports at which measurements are made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relative time between measurements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quality of the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Frequency order of the measurements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E4B07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4425093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120C6-F1FF-4EE5-8434-931756008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subscripts of S parameters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7C69D-1D4C-48ED-88AD-8D704E6EE4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port or ports at which measurements are made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relative time between measurements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quality of the data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Frequency order of the measurements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E4B07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661897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B360-B9A7-4DE3-995F-F30654AC7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used to measure the Q of a series-tuned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67184-0D76-4DA1-BAB5-A5B654F2D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inductance to capacitance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shift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bandwidth of the circuit's frequency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resonant frequency of the circuit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E4B08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797722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3C1AD-9A03-4B06-949C-88F302E8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limits the highest frequency signal that can be accurately displayed on a digital oscilloscope?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D9F2E-7929-46AD-B10D-5D82AC8995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Sampling rate of the analog-to-digital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Analog-to-digital converter reference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frequencyC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. Q of the circuit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E4A01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6821162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C1FB3-915B-4DEF-BBAF-68BA64EA3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used to measure the Q of a series-tuned circuit?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12153-0AC7-4941-B569-ECE03EDEC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inductance to capacitance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shift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bandwidth of the circuit's frequency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resonant frequency of the circuit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E4B08 ECLM Page (4 - 32)</a:t>
            </a:r>
          </a:p>
        </p:txBody>
      </p:sp>
    </p:spTree>
    <p:extLst>
      <p:ext uri="{BB962C8B-B14F-4D97-AF65-F5344CB8AC3E}">
        <p14:creationId xmlns:p14="http://schemas.microsoft.com/office/powerpoint/2010/main" val="11748956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C3EB1-75B1-47C9-B6D4-D8B780705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by a two-port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AC5FC-E61C-422B-8E76-CD98A7196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1064" y="3048000"/>
            <a:ext cx="8229600" cy="2743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Filter frequency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Pulse rise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Forward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E4B09 ECLM Page (9 - 32)</a:t>
            </a:r>
          </a:p>
        </p:txBody>
      </p:sp>
    </p:spTree>
    <p:extLst>
      <p:ext uri="{BB962C8B-B14F-4D97-AF65-F5344CB8AC3E}">
        <p14:creationId xmlns:p14="http://schemas.microsoft.com/office/powerpoint/2010/main" val="37101200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C961EF9-5E3F-0355-3156-032A42C58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E56A-D22E-62D6-380A-884E6A3AF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by a two-port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5E1FB-A22C-3AA7-4B20-F650C1019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1064" y="3048000"/>
            <a:ext cx="8229600" cy="2743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Filter frequency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Pulse rise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Forward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E4B09 ECLM Page (9 - 32)</a:t>
            </a:r>
          </a:p>
        </p:txBody>
      </p:sp>
    </p:spTree>
    <p:extLst>
      <p:ext uri="{BB962C8B-B14F-4D97-AF65-F5344CB8AC3E}">
        <p14:creationId xmlns:p14="http://schemas.microsoft.com/office/powerpoint/2010/main" val="12400660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4D9E7-A762-4841-8FCC-5EA4C367A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methods measures intermodulation distortion in an SSB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515F5-E121-4B8D-9099-B6A563799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Modulate the transmitter using two RF signals having non-harmonically related frequencies and observe the RF output with a spectrum analyzer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Modulate the transmitter using two AF signals having non-harmonically related frequencies and observe the RF output with a spectrum analyzer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Modulate the transmitter using two AF signals having harmonically related frequencies and observe the RF output with a peak reading wattmeter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Modulate the transmitter using two RF signals having harmonically related frequencies and observe the RF output with a logic analyzer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E4B10 ECLM Page (7 - 11)</a:t>
            </a:r>
          </a:p>
        </p:txBody>
      </p:sp>
    </p:spTree>
    <p:extLst>
      <p:ext uri="{BB962C8B-B14F-4D97-AF65-F5344CB8AC3E}">
        <p14:creationId xmlns:p14="http://schemas.microsoft.com/office/powerpoint/2010/main" val="20878917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C3F4A-DAAF-447A-ABE4-04A4BFB70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methods measures intermodulation distortion in an SSB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F81B0-93A1-47EE-A917-EDC5F3566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Modulate the transmitter using two RF signals having non-harmonically related frequencies and observe the RF output with a spectrum analyzer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Modulate the transmitter using two AF signals having non-harmonically related frequencies and observe the RF output with a spectrum analyzer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Modulate the transmitter using two AF signals having harmonically related frequencies and observe the RF output with a peak reading wattmeter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Modulate the transmitter using two RF signals having harmonically related frequencies and observe the RF output with a logic analyzer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(B) E4B10 ECLM Page (7 - 11)</a:t>
            </a:r>
          </a:p>
        </p:txBody>
      </p:sp>
    </p:spTree>
    <p:extLst>
      <p:ext uri="{BB962C8B-B14F-4D97-AF65-F5344CB8AC3E}">
        <p14:creationId xmlns:p14="http://schemas.microsoft.com/office/powerpoint/2010/main" val="36759058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27AC9-4D7D-406F-A94B-12347DACF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with a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51C6C-B5AE-441B-92AF-D8F495CA94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E4B11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7406344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133B9-5496-4FB5-B7B5-199B15C4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measured with a vector network analyzer?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8D7E4-F7D0-4722-BEF4-5D9E5FDB7B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E4B11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3902047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4D952-5ACB-4696-9C7C-D7EF2AA27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effect of excessive phase noise in an SDR receiver’s master clock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EA360-AF9E-4D62-8D93-5F52125872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limits the receiver’s ability to receive strong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can affect the receiver’s frequency calibration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 receiver third-order intercept point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can combine with strong signals on nearby frequencies to generate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E4C01 ECLM Page (7 - 20)</a:t>
            </a:r>
          </a:p>
        </p:txBody>
      </p:sp>
    </p:spTree>
    <p:extLst>
      <p:ext uri="{BB962C8B-B14F-4D97-AF65-F5344CB8AC3E}">
        <p14:creationId xmlns:p14="http://schemas.microsoft.com/office/powerpoint/2010/main" val="797354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F10F3-DAEB-4A37-A677-7797AE575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effect of excessive phase noise in an SDR receiver’s master clock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17807-001C-460A-8F35-DC10F24B1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limits the receiver’s ability to receive strong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can affect the receiver’s frequency calibration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 receiver third-order intercept point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can combine with strong signals on nearby frequencies to generate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E4C01 ECLM Page (7 - 20)</a:t>
            </a:r>
          </a:p>
        </p:txBody>
      </p:sp>
    </p:spTree>
    <p:extLst>
      <p:ext uri="{BB962C8B-B14F-4D97-AF65-F5344CB8AC3E}">
        <p14:creationId xmlns:p14="http://schemas.microsoft.com/office/powerpoint/2010/main" val="42452701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F6235-F1E3-4970-86B6-B3C54A419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receiver circuits can be effective in eliminating interference from strong out-of-band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1B1CE-84F1-42BA-8436-8B318F4C04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front-end filter or pre-selector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narrow IF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notch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properly adjusted product detector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E4C02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1413911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7DA69-8627-48CA-B299-6C7CA45E2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parameters does a spectrum analyzer display on the vertical and horizontal axes?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242E7-C109-47D2-AD7C-81FE36F803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RF amplitude and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RF amplitude and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SWR and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SWR and time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E4A02 ECLM Page (7 - 10)</a:t>
            </a:r>
          </a:p>
        </p:txBody>
      </p:sp>
    </p:spTree>
    <p:extLst>
      <p:ext uri="{BB962C8B-B14F-4D97-AF65-F5344CB8AC3E}">
        <p14:creationId xmlns:p14="http://schemas.microsoft.com/office/powerpoint/2010/main" val="5300829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D49AF-4ABE-4A44-ABC0-21AB0D54D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receiver circuits can be effective in eliminating interference from strong out-of-band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EEBF6-CD84-4E8C-8BDF-2F1F14BDDD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front-end filter or pre-selector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narrow IF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notch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properly adjusted product detector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E4C02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6361000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37815-A0DA-4FF1-8C13-5036C992F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suppression in an FM receiver of one signal by another stronger signal on the same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754F3-72A5-4F59-8FC0-FD16BB3B4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Desensitization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Cross-modulation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Capture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Frequency discrimination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E4C03 ECLM Page (7 - 21)</a:t>
            </a:r>
          </a:p>
        </p:txBody>
      </p:sp>
    </p:spTree>
    <p:extLst>
      <p:ext uri="{BB962C8B-B14F-4D97-AF65-F5344CB8AC3E}">
        <p14:creationId xmlns:p14="http://schemas.microsoft.com/office/powerpoint/2010/main" val="31897499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A6265-0510-483E-A9C6-EA510DA2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term for the suppression in an FM receiver of one signal by another stronger signal on the same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43027-5A2A-46DB-9DC9-B9DA98937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Desensitization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Cross-modulation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Capture effect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Frequency discrimination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E4C03 ECLM Page (7 - 21)</a:t>
            </a:r>
          </a:p>
        </p:txBody>
      </p:sp>
    </p:spTree>
    <p:extLst>
      <p:ext uri="{BB962C8B-B14F-4D97-AF65-F5344CB8AC3E}">
        <p14:creationId xmlns:p14="http://schemas.microsoft.com/office/powerpoint/2010/main" val="18061799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51C0-F7C2-4303-96EC-77887228E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noise figure of a receiver?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C75E2-7269-457D-BDBF-1EEB402268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atmospheric noise to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the noise bandwidth in hertz to the theoretical bandwidth of a resistive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ratio of thermal noise to atmospheric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ratio in dB of the noise generated by the receiver to the theoretical minimum noise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E4C04 ECLM Page (7 - 13)</a:t>
            </a:r>
          </a:p>
        </p:txBody>
      </p:sp>
    </p:spTree>
    <p:extLst>
      <p:ext uri="{BB962C8B-B14F-4D97-AF65-F5344CB8AC3E}">
        <p14:creationId xmlns:p14="http://schemas.microsoft.com/office/powerpoint/2010/main" val="17462312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D6C74-90D5-4C02-BEC1-6B180B8DC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noise figure of a receiver?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12378-7FBE-48A8-856A-D1441C18AC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atmospheric noise to phase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the noise bandwidth in hertz to the theoretical bandwidth of a resistive network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ratio of thermal noise to atmospheric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ratio in dB of the noise generated by the receiver to the theoretical minimum noise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E4C04 ECLM Page (7 - 13)</a:t>
            </a:r>
          </a:p>
        </p:txBody>
      </p:sp>
    </p:spTree>
    <p:extLst>
      <p:ext uri="{BB962C8B-B14F-4D97-AF65-F5344CB8AC3E}">
        <p14:creationId xmlns:p14="http://schemas.microsoft.com/office/powerpoint/2010/main" val="8232661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E5861-6C68-4B43-B783-7B3EC1DD8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a receiver noise floor of -174 dBm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AC6BE-0131-4459-BD7C-2399CBD307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minimum detectable signal as a function of receive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theoretical noise in a 1 Hz bandwidth at the input of a perfect receiver at room temperature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noise figure of a 1 Hz bandwidth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galactic noise contribution to minimum detectable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E4C05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3583977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5E3AB-62C3-4E0B-8E94-1C43CD064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a receiver noise floor of -174 dBm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ABCBB-BB5A-40D0-B2D5-11AEF4935E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minimum detectable signal as a function of receive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theoretical noise in a 1 Hz bandwidth at the input of a perfect receiver at room temperature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noise figure of a 1 Hz bandwidth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galactic noise contribution to minimum detectable signal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E4C05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5538580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805F9-B68C-439D-A796-0778BBBA3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does increasing a receiver’s bandwidth from 50 Hz to 1,000 Hz increase the receiver’s noise floor?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77A2A-AF5F-4B34-8278-ADE0081AC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9408" y="3413289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E4C06 ECLM Page (7 - 13)</a:t>
            </a:r>
          </a:p>
        </p:txBody>
      </p:sp>
    </p:spTree>
    <p:extLst>
      <p:ext uri="{BB962C8B-B14F-4D97-AF65-F5344CB8AC3E}">
        <p14:creationId xmlns:p14="http://schemas.microsoft.com/office/powerpoint/2010/main" val="24683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61AA142-0DD3-526B-39DD-B9D8448AD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27AC1-2E46-456A-4007-E175A9832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does increasing a receiver’s bandwidth from 50 Hz to 1,000 Hz increase the receiver’s noise floor?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631C7-8BF4-1A5F-5F4F-DF6AEADDD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9408" y="3413289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E4C06 ECLM Page (7 - 13)</a:t>
            </a:r>
          </a:p>
        </p:txBody>
      </p:sp>
    </p:spTree>
    <p:extLst>
      <p:ext uri="{BB962C8B-B14F-4D97-AF65-F5344CB8AC3E}">
        <p14:creationId xmlns:p14="http://schemas.microsoft.com/office/powerpoint/2010/main" val="2880062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81CB-9E9C-4235-A753-E12F6D6F9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MDS of a receiver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6C1867-505B-46DC-969C-77F8732970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meter display sensitivity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minimum discernible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multiplex distortion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maximum detectable 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E4C07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355531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7EBBD-9A4D-479A-BA88-E37ED246E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parameters does a spectrum analyzer display on the vertical and horizontal axes?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D49A4-FC97-4E8A-BA47-28FEDD9F57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RF amplitude and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RF amplitude and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SWR and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SWR and time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E4A02 ECLM Page (7 - 10)</a:t>
            </a:r>
          </a:p>
        </p:txBody>
      </p:sp>
    </p:spTree>
    <p:extLst>
      <p:ext uri="{BB962C8B-B14F-4D97-AF65-F5344CB8AC3E}">
        <p14:creationId xmlns:p14="http://schemas.microsoft.com/office/powerpoint/2010/main" val="23223196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D010-46BE-428C-96B0-E9879784B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MDS of a receiver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DA635-1694-4898-A5DB-62236EC34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meter display sensitivity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minimum discernible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multiplex distortion stability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maximum detectable 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E4C07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10831431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6D30B-EC82-40BE-9B62-9401626DC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An SDR receiver is overloaded when input signals exceed what level?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903BD-5890-4E6C-BD3B-3D4E17337D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One-half the maximum sample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One-half the maximum sampling buffer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maximum count value of the analog-to-digital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reference voltage of the analog-to-digital converter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E4C08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12324176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A3A24-6098-420E-992C-D6DC6146C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An SDR receiver is overloaded when input signals exceed what level?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4E7FC-1CE0-4C64-9A6C-5D02167346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One-half the maximum sample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One-half the maximum sampling buffer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maximum count value of the analog-to-digital converter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reference voltage of the analog-to-digital converter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E4C08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38067148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D7E66-12FA-4251-AD7A-9C7AF906C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choices is a good reason for selecting a high frequency for the design of the IF in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superheterodyne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HF or VHF communications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6901F-9562-4905-BEFF-423F3EC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145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Fewer components in the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Reduced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Easier for front-end circuitry to eliminate image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Improved receiver noise figure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E4C09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26987893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D7E66-12FA-4251-AD7A-9C7AF906C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choices is a good reason for selecting a high frequency for the design of the IF in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superheterodyne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HF or VHF communications receiver?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6901F-9562-4905-BEFF-423F3EC62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145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Fewer components in the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Reduced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Easier for front-end circuitry to eliminate image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Improved receiver noise figure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E4C09 ECLM Page (7 - 14)</a:t>
            </a:r>
          </a:p>
        </p:txBody>
      </p:sp>
    </p:spTree>
    <p:extLst>
      <p:ext uri="{BB962C8B-B14F-4D97-AF65-F5344CB8AC3E}">
        <p14:creationId xmlns:p14="http://schemas.microsoft.com/office/powerpoint/2010/main" val="23027390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44AB-BB3A-4F9E-9FE0-1D24E5AD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having a variety of receiver bandwidths from which to select?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4D3F2-01B9-46FC-A151-7681BF8E60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noise figure of the RF amplifier can be adjusted to match the modulation type, thus increasing receiver sensitivity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Receiver power consumption can be reduced when wider bandwidth is not required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Receive bandwidth can be set to match the modulation bandwidth, maximizing signal-to-noise ratio and minimizing interference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Multiple frequencies can be received simultaneously if desired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E4C10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26230195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B6BBB-5A6A-47E6-AF25-A885766D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having a variety of receiver bandwidths from which to select?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11480-B314-45ED-A6A6-7716598F0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noise figure of the RF amplifier can be adjusted to match the modulation type, thus increasing receiver sensitivity 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Receiver power consumption can be reduced when wider bandwidth is not required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Receive bandwidth can be set to match the modulation bandwidth, maximizing signal-to-noise ratio and minimizing interference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Multiple frequencies can be received simultaneously if desired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E4C10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31284304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75B2C-0AB1-4D8B-B57E-6BFEF4070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does input attenuation reduce receiver overload on the lower frequency HF bands with little or no impact on signal-to-noise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94BB7-1784-485A-ADFF-2BAB1C5696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attenuator has a low-pass filter to increase the strength of lower frequency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attenuator has a noise filter to suppress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Signals are attenuated separately from the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Atmospheric noise is generally greater than internally generated noise even after attenuation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E4C11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373231186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4FEA5C6-3EFA-06A2-57F7-3D1E9EC2A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E8CD-7211-8867-C7F4-D0F88E882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does input attenuation reduce receiver overload on the lower frequency HF bands with little or no impact on signal-to-noise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75B33-9F2C-5573-4779-DF2BCE9899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attenuator has a low-pass filter to increase the strength of lower frequency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attenuator has a noise filter to suppress interference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Signals are attenuated separately from the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Atmospheric noise is generally greater than internally generated noise even after attenuation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E4C11 ECLM Page (7 - 12)</a:t>
            </a:r>
          </a:p>
        </p:txBody>
      </p:sp>
    </p:spTree>
    <p:extLst>
      <p:ext uri="{BB962C8B-B14F-4D97-AF65-F5344CB8AC3E}">
        <p14:creationId xmlns:p14="http://schemas.microsoft.com/office/powerpoint/2010/main" val="15804177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7CD3A-CBC7-41DA-A426-E4E92096F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narrow-band roofing filter affect receiver performance?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A0BC2-835C-4A04-BC87-72679A1C34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improves sensitivity by reducing front-end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improves intelligibility by using low Q circuitry to reduce ringing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improves blocking dynamic range by attenuating strong signals near the receive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E4C12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1129013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423AF-C2C3-4CDE-BFCB-42C5BA6BD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test instruments is used to display spurious signals and/or intermodulation distortion products generated by an SSB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E4471-26E0-42D5-942A-561814F49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1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Differential resolver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Spectrum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Logic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Network analyzer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E4A03 ECLM Page (7 - 10)</a:t>
            </a:r>
          </a:p>
        </p:txBody>
      </p:sp>
    </p:spTree>
    <p:extLst>
      <p:ext uri="{BB962C8B-B14F-4D97-AF65-F5344CB8AC3E}">
        <p14:creationId xmlns:p14="http://schemas.microsoft.com/office/powerpoint/2010/main" val="37776821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BD0C24D-768C-5D95-26D1-7714E2624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C0CD1-ADDA-00D7-DF77-36125D8C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 narrow-band roofing filter affect receiver performance?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61D16-B60A-FED4-3C3E-793DE3642F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improves sensitivity by reducing front-end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improves intelligibility by using low Q circuitry to reduce ringing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improves blocking dynamic range by attenuating strong signals near the receive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E4C12 ECLM Page (7 - 16)</a:t>
            </a:r>
          </a:p>
        </p:txBody>
      </p:sp>
    </p:spTree>
    <p:extLst>
      <p:ext uri="{BB962C8B-B14F-4D97-AF65-F5344CB8AC3E}">
        <p14:creationId xmlns:p14="http://schemas.microsoft.com/office/powerpoint/2010/main" val="22195030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7ECCB-6E10-4582-B7E3-C2054197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reciprocal mixing?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FB1EF4-110C-46D9-9E29-6A1CF2909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7561" y="2671399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Two out-of-band signals mixing to generate an in-band spurious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In-phase signals cancelling in a mixer resulting in loss of receiver sensitivity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 digital signals combining from alternate time slots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Local oscillator phase noise mixing with adjacent strong signals to create interference to desired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E4C13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19623784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FC4FACF-C8B2-6C92-8A09-50E13EC60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51533-9154-2F75-FEC0-22CE92A7D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reciprocal mixing?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42902-80D9-EE1D-0D3A-ACB51EB43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7561" y="2671399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Two out-of-band signals mixing to generate an in-band spurious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In-phase signals cancelling in a mixer resulting in loss of receiver sensitivity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Two digital signals combining from alternate time slots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Local oscillator phase noise mixing with adjacent strong signals to create interference to desired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E4C13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197303699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B4E09-CF6C-4ABD-B70B-032451AC8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receiver IF Shift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61A65-8C35-4333-B8B0-A05DB2A8D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4384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permit listening on a different frequency from the transmitting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change frequency rapidly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reduce interference from stations transmitting on adjacent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tune in stations slightly off frequency without changing the transmit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E4C14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20175397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F8B7E78-15D3-E3DE-0FC1-C2991ABBC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A1E88-C837-FA2C-FE88-55B38D42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receiver IF Shift control?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AB8C2A-17EA-70CF-85D0-4085EF781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4384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permit listening on a different frequency from the transmitting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change frequency rapidly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reduce interference from stations transmitting on adjacent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tune in stations slightly off frequency without changing the transmit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E4C14 ECLM Page (7 - 15)</a:t>
            </a:r>
          </a:p>
        </p:txBody>
      </p:sp>
    </p:spTree>
    <p:extLst>
      <p:ext uri="{BB962C8B-B14F-4D97-AF65-F5344CB8AC3E}">
        <p14:creationId xmlns:p14="http://schemas.microsoft.com/office/powerpoint/2010/main" val="3374599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3BBAC9E-5D7B-2CDF-71AC-313E2C112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6FE18-39E0-CAEA-8017-22F449603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test instruments is used to display spurious signals and/or intermodulation distortion products generated by an SSB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66DD7-BD50-15C6-BAB3-27BE3730B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1"/>
            <a:ext cx="8229600" cy="2590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Differential resolver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Spectrum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Logic analyzer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Network analyzer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E4A03 ECLM Page (7 - 10)</a:t>
            </a:r>
          </a:p>
        </p:txBody>
      </p:sp>
    </p:spTree>
    <p:extLst>
      <p:ext uri="{BB962C8B-B14F-4D97-AF65-F5344CB8AC3E}">
        <p14:creationId xmlns:p14="http://schemas.microsoft.com/office/powerpoint/2010/main" val="154635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5BC25-D6E5-422C-B2A9-5FAA7DE7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compensation of an oscilloscope probe performed?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B1E29-6B07-4EFA-843F-B8729D8D6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A square wave is displayed, and the probe is adjusted until the horizontal portions of the displayed wave are as nearly flat as possible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A high frequency sine wave is displayed, and the probe is adjusted for maximum amplitude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frequency standard is displayed, and the probe is adjusted until the deflection time is accurate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 DC voltage standard is displayed, and the probe is adjusted until the displayed voltage is accurate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E4A04 ECLM Page (7 - 7)</a:t>
            </a:r>
          </a:p>
        </p:txBody>
      </p:sp>
    </p:spTree>
    <p:extLst>
      <p:ext uri="{BB962C8B-B14F-4D97-AF65-F5344CB8AC3E}">
        <p14:creationId xmlns:p14="http://schemas.microsoft.com/office/powerpoint/2010/main" val="233565195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164</TotalTime>
  <Words>4446</Words>
  <Application>Microsoft Office PowerPoint</Application>
  <PresentationFormat>On-screen Show (4:3)</PresentationFormat>
  <Paragraphs>433</Paragraphs>
  <Slides>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9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Which of the following limits the highest frequency signal that can be accurately displayed on a digital oscilloscope? </vt:lpstr>
      <vt:lpstr>Which of the following limits the highest frequency signal that can be accurately displayed on a digital oscilloscope? </vt:lpstr>
      <vt:lpstr>Which of the following parameters does a spectrum analyzer display on the vertical and horizontal axes?</vt:lpstr>
      <vt:lpstr>Which of the following parameters does a spectrum analyzer display on the vertical and horizontal axes?</vt:lpstr>
      <vt:lpstr>Which of the following test instruments is used to display spurious signals and/or intermodulation distortion products generated by an SSB transmitter?</vt:lpstr>
      <vt:lpstr>Which of the following test instruments is used to display spurious signals and/or intermodulation distortion products generated by an SSB transmitter?</vt:lpstr>
      <vt:lpstr>How is compensation of an oscilloscope probe performed?</vt:lpstr>
      <vt:lpstr>How is compensation of an oscilloscope probe performed?</vt:lpstr>
      <vt:lpstr>What is the purpose of the prescaler function on a frequency counter?</vt:lpstr>
      <vt:lpstr>What is the purpose of the prescaler function on a frequency counter?</vt:lpstr>
      <vt:lpstr>What is the effect of aliasing on a digital oscilloscope when displaying a waveform?</vt:lpstr>
      <vt:lpstr>What is the effect of aliasing on a digital oscilloscope when displaying a waveform?</vt:lpstr>
      <vt:lpstr>Which of the following is an advantage of using an antenna analyzer compared to an SWR bridge?</vt:lpstr>
      <vt:lpstr>Which of the following is an advantage of using an antenna analyzer compared to an SWR bridge?</vt:lpstr>
      <vt:lpstr>Which of the following measures SWR?</vt:lpstr>
      <vt:lpstr>Which of the following measures SWR?</vt:lpstr>
      <vt:lpstr>Which of the following is good practice when using an oscilloscope probe?</vt:lpstr>
      <vt:lpstr>Which of the following is good practice when using an oscilloscope probe?</vt:lpstr>
      <vt:lpstr>Which trigger mode is most effective when using an oscilloscope to measure a linear power supply’s output ripple?</vt:lpstr>
      <vt:lpstr>Which trigger mode is most effective when using an oscilloscope to measure a linear power supply’s output ripple?</vt:lpstr>
      <vt:lpstr>Which of the following can be measured with an antenna analyzer?</vt:lpstr>
      <vt:lpstr>Which of the following can be measured with an antenna analyzer?</vt:lpstr>
      <vt:lpstr>Which of the following factors most affects the accuracy of a frequency counter?</vt:lpstr>
      <vt:lpstr>Which of the following factors most affects the accuracy of a frequency counter?</vt:lpstr>
      <vt:lpstr>What is the significance of voltmeter sensitivity expressed in ohms per volt?</vt:lpstr>
      <vt:lpstr>What is the significance of voltmeter sensitivity expressed in ohms per volt?</vt:lpstr>
      <vt:lpstr>Which S parameter is equivalent to forward gain?</vt:lpstr>
      <vt:lpstr>Which S parameter is equivalent to forward gain?</vt:lpstr>
      <vt:lpstr>Which S parameter represents input port return loss or reflection coefficient (equivalent to VSWR)?</vt:lpstr>
      <vt:lpstr>Which S parameter represents input port return loss or reflection coefficient (equivalent to VSWR)?</vt:lpstr>
      <vt:lpstr>What three test loads are used to calibrate an RF vector network analyzer?</vt:lpstr>
      <vt:lpstr>What three test loads are used to calibrate an RF vector network analyzer?</vt:lpstr>
      <vt:lpstr>How much power is being absorbed by the load when a directional power meter connected between a transmitter and a terminating load reads 100 watts forward power and 25 watts reflected power?</vt:lpstr>
      <vt:lpstr>How much power is being absorbed by the load when a directional power meter connected between a transmitter and a terminating load reads 100 watts forward power and 25 watts reflected power?</vt:lpstr>
      <vt:lpstr>What do the subscripts of S parameters represent?</vt:lpstr>
      <vt:lpstr>What do the subscripts of S parameters represent?</vt:lpstr>
      <vt:lpstr>Which of the following can be used to measure the Q of a series-tuned circuit?</vt:lpstr>
      <vt:lpstr>Which of the following can be used to measure the Q of a series-tuned circuit?</vt:lpstr>
      <vt:lpstr>Which of the following can be measured by a two-port vector network analyzer?</vt:lpstr>
      <vt:lpstr>Which of the following can be measured by a two-port vector network analyzer?</vt:lpstr>
      <vt:lpstr>Which of the following methods measures intermodulation distortion in an SSB transmitter?</vt:lpstr>
      <vt:lpstr>Which of the following methods measures intermodulation distortion in an SSB transmitter?</vt:lpstr>
      <vt:lpstr>Which of the following can be measured with a vector network analyzer?</vt:lpstr>
      <vt:lpstr>Which of the following can be measured with a vector network analyzer?</vt:lpstr>
      <vt:lpstr>What is an effect of excessive phase noise in an SDR receiver’s master clock oscillator?</vt:lpstr>
      <vt:lpstr>What is an effect of excessive phase noise in an SDR receiver’s master clock oscillator?</vt:lpstr>
      <vt:lpstr>Which of the following receiver circuits can be effective in eliminating interference from strong out-of-band signals?</vt:lpstr>
      <vt:lpstr>Which of the following receiver circuits can be effective in eliminating interference from strong out-of-band signals?</vt:lpstr>
      <vt:lpstr>What is the term for the suppression in an FM receiver of one signal by another stronger signal on the same frequency?</vt:lpstr>
      <vt:lpstr>What is the term for the suppression in an FM receiver of one signal by another stronger signal on the same frequency?</vt:lpstr>
      <vt:lpstr>What is the noise figure of a receiver? </vt:lpstr>
      <vt:lpstr>What is the noise figure of a receiver? </vt:lpstr>
      <vt:lpstr>What does a receiver noise floor of -174 dBm represent?</vt:lpstr>
      <vt:lpstr>What does a receiver noise floor of -174 dBm represent?</vt:lpstr>
      <vt:lpstr>How much does increasing a receiver’s bandwidth from 50 Hz to 1,000 Hz increase the receiver’s noise floor?</vt:lpstr>
      <vt:lpstr>How much does increasing a receiver’s bandwidth from 50 Hz to 1,000 Hz increase the receiver’s noise floor?</vt:lpstr>
      <vt:lpstr>What does the MDS of a receiver represent?</vt:lpstr>
      <vt:lpstr>What does the MDS of a receiver represent?</vt:lpstr>
      <vt:lpstr>An SDR receiver is overloaded when input signals exceed what level?</vt:lpstr>
      <vt:lpstr>An SDR receiver is overloaded when input signals exceed what level?</vt:lpstr>
      <vt:lpstr>Which of the following choices is a good reason for selecting a high frequency for the design of the IF in a superheterodyne HF or VHF communications receiver?</vt:lpstr>
      <vt:lpstr>Which of the following choices is a good reason for selecting a high frequency for the design of the IF in a superheterodyne HF or VHF communications receiver?</vt:lpstr>
      <vt:lpstr>What is an advantage of having a variety of receiver bandwidths from which to select?</vt:lpstr>
      <vt:lpstr>What is an advantage of having a variety of receiver bandwidths from which to select?</vt:lpstr>
      <vt:lpstr>Why does input attenuation reduce receiver overload on the lower frequency HF bands with little or no impact on signal-to-noise ratio?</vt:lpstr>
      <vt:lpstr>Why does input attenuation reduce receiver overload on the lower frequency HF bands with little or no impact on signal-to-noise ratio?</vt:lpstr>
      <vt:lpstr>How does a narrow-band roofing filter affect receiver performance?</vt:lpstr>
      <vt:lpstr>How does a narrow-band roofing filter affect receiver performance?</vt:lpstr>
      <vt:lpstr>What is reciprocal mixing?</vt:lpstr>
      <vt:lpstr>What is reciprocal mixing?</vt:lpstr>
      <vt:lpstr>What is the purpose of the receiver IF Shift control?</vt:lpstr>
      <vt:lpstr>What is the purpose of the receiver IF Shift control?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15</cp:revision>
  <dcterms:created xsi:type="dcterms:W3CDTF">2014-03-12T18:09:47Z</dcterms:created>
  <dcterms:modified xsi:type="dcterms:W3CDTF">2024-06-19T18:59:38Z</dcterms:modified>
</cp:coreProperties>
</file>